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16633"/>
            <a:ext cx="8064896" cy="936103"/>
          </a:xfrm>
        </p:spPr>
        <p:txBody>
          <a:bodyPr/>
          <a:lstStyle/>
          <a:p>
            <a:r>
              <a:rPr lang="ru-RU" dirty="0" smtClean="0"/>
              <a:t>Разговорный английский язык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5301208"/>
            <a:ext cx="6984776" cy="1368152"/>
          </a:xfrm>
        </p:spPr>
        <p:txBody>
          <a:bodyPr>
            <a:normAutofit fontScale="92500"/>
          </a:bodyPr>
          <a:lstStyle/>
          <a:p>
            <a:endParaRPr lang="ru-RU" dirty="0" smtClean="0"/>
          </a:p>
          <a:p>
            <a:r>
              <a:rPr lang="ru-RU" dirty="0" smtClean="0"/>
              <a:t>                                    созвездие-</a:t>
            </a:r>
            <a:r>
              <a:rPr lang="ru-RU" dirty="0" err="1" smtClean="0"/>
              <a:t>россия.рф</a:t>
            </a:r>
            <a:endParaRPr lang="ru-RU" dirty="0"/>
          </a:p>
        </p:txBody>
      </p:sp>
      <p:pic>
        <p:nvPicPr>
          <p:cNvPr id="1027" name="Picture 3" descr="C:\Users\45\Desktop\британи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1309687"/>
            <a:ext cx="4286250" cy="4238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8791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88641"/>
            <a:ext cx="8496944" cy="331236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Отрицание с глаголом </a:t>
            </a:r>
            <a:r>
              <a:rPr lang="en-US" dirty="0" smtClean="0"/>
              <a:t>can/could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err="1" smtClean="0"/>
              <a:t>can</a:t>
            </a:r>
            <a:r>
              <a:rPr lang="ru-RU" dirty="0" smtClean="0"/>
              <a:t> </a:t>
            </a:r>
            <a:r>
              <a:rPr lang="ru-RU" dirty="0"/>
              <a:t>+ </a:t>
            </a:r>
            <a:r>
              <a:rPr lang="ru-RU" dirty="0" err="1"/>
              <a:t>not</a:t>
            </a:r>
            <a:r>
              <a:rPr lang="ru-RU" dirty="0"/>
              <a:t> = </a:t>
            </a:r>
            <a:r>
              <a:rPr lang="ru-RU" dirty="0" err="1"/>
              <a:t>can’t</a:t>
            </a:r>
            <a:r>
              <a:rPr lang="ru-RU" dirty="0"/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err="1" smtClean="0"/>
              <a:t>could</a:t>
            </a:r>
            <a:r>
              <a:rPr lang="ru-RU" dirty="0" smtClean="0"/>
              <a:t> </a:t>
            </a:r>
            <a:r>
              <a:rPr lang="ru-RU" dirty="0"/>
              <a:t>+ </a:t>
            </a:r>
            <a:r>
              <a:rPr lang="ru-RU" dirty="0" err="1"/>
              <a:t>not</a:t>
            </a:r>
            <a:r>
              <a:rPr lang="ru-RU" dirty="0"/>
              <a:t> = </a:t>
            </a:r>
            <a:r>
              <a:rPr lang="ru-RU" dirty="0" err="1"/>
              <a:t>couldn’t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789040"/>
            <a:ext cx="8640960" cy="295232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She can’t dance</a:t>
            </a:r>
            <a:r>
              <a:rPr lang="ru-RU" dirty="0" smtClean="0">
                <a:solidFill>
                  <a:schemeClr val="tx1"/>
                </a:solidFill>
              </a:rPr>
              <a:t>. –Она не умеет танцевать.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He can’t drive a car.- </a:t>
            </a:r>
            <a:r>
              <a:rPr lang="ru-RU" dirty="0" smtClean="0">
                <a:solidFill>
                  <a:schemeClr val="tx1"/>
                </a:solidFill>
              </a:rPr>
              <a:t>Он не умеет водить машину.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They </a:t>
            </a:r>
            <a:r>
              <a:rPr lang="ru-RU" dirty="0" err="1" smtClean="0">
                <a:solidFill>
                  <a:schemeClr val="tx1"/>
                </a:solidFill>
              </a:rPr>
              <a:t>couldn</a:t>
            </a:r>
            <a:r>
              <a:rPr lang="en-US" dirty="0" smtClean="0">
                <a:solidFill>
                  <a:schemeClr val="tx1"/>
                </a:solidFill>
              </a:rPr>
              <a:t>’</a:t>
            </a:r>
            <a:r>
              <a:rPr lang="ru-RU" dirty="0" smtClean="0">
                <a:solidFill>
                  <a:schemeClr val="tx1"/>
                </a:solidFill>
              </a:rPr>
              <a:t>t </a:t>
            </a:r>
            <a:r>
              <a:rPr lang="ru-RU" dirty="0" err="1">
                <a:solidFill>
                  <a:schemeClr val="tx1"/>
                </a:solidFill>
              </a:rPr>
              <a:t>go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to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the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cinema</a:t>
            </a:r>
            <a:r>
              <a:rPr lang="ru-RU" dirty="0">
                <a:solidFill>
                  <a:schemeClr val="tx1"/>
                </a:solidFill>
              </a:rPr>
              <a:t>. </a:t>
            </a:r>
            <a:r>
              <a:rPr lang="ru-RU" dirty="0" smtClean="0">
                <a:solidFill>
                  <a:schemeClr val="tx1"/>
                </a:solidFill>
              </a:rPr>
              <a:t>- Они </a:t>
            </a:r>
            <a:r>
              <a:rPr lang="ru-RU" dirty="0">
                <a:solidFill>
                  <a:schemeClr val="tx1"/>
                </a:solidFill>
              </a:rPr>
              <a:t>не </a:t>
            </a:r>
            <a:r>
              <a:rPr lang="ru-RU" dirty="0" smtClean="0">
                <a:solidFill>
                  <a:schemeClr val="tx1"/>
                </a:solidFill>
              </a:rPr>
              <a:t>могли </a:t>
            </a:r>
            <a:r>
              <a:rPr lang="ru-RU" dirty="0">
                <a:solidFill>
                  <a:schemeClr val="tx1"/>
                </a:solidFill>
              </a:rPr>
              <a:t>пойти в кино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                                                                        </a:t>
            </a:r>
            <a:r>
              <a:rPr lang="ru-RU" sz="1600" dirty="0" err="1" smtClean="0">
                <a:solidFill>
                  <a:schemeClr val="tx1"/>
                </a:solidFill>
              </a:rPr>
              <a:t>созведие-россия.рф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8414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60649"/>
            <a:ext cx="8208912" cy="1944216"/>
          </a:xfrm>
        </p:spPr>
        <p:txBody>
          <a:bodyPr/>
          <a:lstStyle/>
          <a:p>
            <a:r>
              <a:rPr lang="ru-RU" dirty="0" smtClean="0"/>
              <a:t>Проверь себя: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556792"/>
            <a:ext cx="8856984" cy="5112568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r>
              <a:rPr lang="ru-RU" dirty="0" smtClean="0">
                <a:solidFill>
                  <a:schemeClr val="tx1"/>
                </a:solidFill>
              </a:rPr>
              <a:t>Ты  мог </a:t>
            </a:r>
            <a:r>
              <a:rPr lang="ru-RU" dirty="0">
                <a:solidFill>
                  <a:schemeClr val="tx1"/>
                </a:solidFill>
              </a:rPr>
              <a:t>бы </a:t>
            </a:r>
            <a:r>
              <a:rPr lang="ru-RU" dirty="0" smtClean="0">
                <a:solidFill>
                  <a:schemeClr val="tx1"/>
                </a:solidFill>
              </a:rPr>
              <a:t>подождать меня?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2. </a:t>
            </a:r>
            <a:r>
              <a:rPr lang="ru-RU" dirty="0">
                <a:solidFill>
                  <a:schemeClr val="tx1"/>
                </a:solidFill>
              </a:rPr>
              <a:t>Она не </a:t>
            </a:r>
            <a:r>
              <a:rPr lang="ru-RU" dirty="0" smtClean="0">
                <a:solidFill>
                  <a:schemeClr val="tx1"/>
                </a:solidFill>
              </a:rPr>
              <a:t>умеет говорить </a:t>
            </a:r>
            <a:r>
              <a:rPr lang="ru-RU" dirty="0">
                <a:solidFill>
                  <a:schemeClr val="tx1"/>
                </a:solidFill>
              </a:rPr>
              <a:t>на английском.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3</a:t>
            </a:r>
            <a:r>
              <a:rPr lang="ru-RU" dirty="0" smtClean="0">
                <a:solidFill>
                  <a:schemeClr val="tx1"/>
                </a:solidFill>
              </a:rPr>
              <a:t>. Они могут ответить на вопрос?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4. Я могу  </a:t>
            </a:r>
            <a:r>
              <a:rPr lang="ru-RU" dirty="0">
                <a:solidFill>
                  <a:schemeClr val="tx1"/>
                </a:solidFill>
              </a:rPr>
              <a:t>водить машину. </a:t>
            </a:r>
            <a:endParaRPr lang="ru-RU" dirty="0" smtClean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5</a:t>
            </a:r>
            <a:r>
              <a:rPr lang="ru-RU" dirty="0" smtClean="0">
                <a:solidFill>
                  <a:schemeClr val="tx1"/>
                </a:solidFill>
              </a:rPr>
              <a:t>. Он </a:t>
            </a:r>
            <a:r>
              <a:rPr lang="ru-RU" dirty="0">
                <a:solidFill>
                  <a:schemeClr val="tx1"/>
                </a:solidFill>
              </a:rPr>
              <a:t>может спеть песню</a:t>
            </a:r>
            <a:r>
              <a:rPr lang="ru-RU" dirty="0" smtClean="0">
                <a:solidFill>
                  <a:schemeClr val="tx1"/>
                </a:solidFill>
              </a:rPr>
              <a:t>?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                                                                         </a:t>
            </a:r>
            <a:r>
              <a:rPr lang="ru-RU" sz="1600" dirty="0" smtClean="0">
                <a:solidFill>
                  <a:schemeClr val="tx1"/>
                </a:solidFill>
              </a:rPr>
              <a:t>созвездие-</a:t>
            </a:r>
            <a:r>
              <a:rPr lang="ru-RU" sz="1600" dirty="0" err="1" smtClean="0">
                <a:solidFill>
                  <a:schemeClr val="tx1"/>
                </a:solidFill>
              </a:rPr>
              <a:t>россия.рф</a:t>
            </a:r>
            <a:endParaRPr lang="ru-RU" dirty="0">
              <a:solidFill>
                <a:schemeClr val="tx1"/>
              </a:solidFill>
            </a:endParaRPr>
          </a:p>
          <a:p>
            <a:endParaRPr lang="ru-RU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3" y="4437112"/>
            <a:ext cx="1516158" cy="2160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7881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560840" cy="4032447"/>
          </a:xfrm>
        </p:spPr>
        <p:txBody>
          <a:bodyPr>
            <a:normAutofit/>
          </a:bodyPr>
          <a:lstStyle/>
          <a:p>
            <a:r>
              <a:rPr lang="ru-RU" sz="7200" smtClean="0"/>
              <a:t/>
            </a:r>
            <a:br>
              <a:rPr lang="ru-RU" sz="7200" smtClean="0"/>
            </a:br>
            <a:r>
              <a:rPr lang="ru-RU" sz="7200" smtClean="0"/>
              <a:t>Модальный </a:t>
            </a:r>
            <a:r>
              <a:rPr lang="ru-RU" sz="7200" dirty="0"/>
              <a:t>глагол </a:t>
            </a:r>
            <a:r>
              <a:rPr lang="en-US" sz="7200" dirty="0"/>
              <a:t>can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3886200"/>
            <a:ext cx="6408712" cy="2783160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ru-RU" dirty="0" smtClean="0"/>
              <a:t>                           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</a:t>
            </a:r>
          </a:p>
          <a:p>
            <a:r>
              <a:rPr lang="ru-RU" dirty="0"/>
              <a:t> </a:t>
            </a:r>
            <a:r>
              <a:rPr lang="ru-RU" dirty="0" smtClean="0"/>
              <a:t>                          созвездие-</a:t>
            </a:r>
            <a:r>
              <a:rPr lang="ru-RU" dirty="0" err="1" smtClean="0"/>
              <a:t>россия.рф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5079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5"/>
            <a:ext cx="8208912" cy="2232247"/>
          </a:xfrm>
        </p:spPr>
        <p:txBody>
          <a:bodyPr>
            <a:normAutofit/>
          </a:bodyPr>
          <a:lstStyle/>
          <a:p>
            <a:r>
              <a:rPr lang="ru-RU" sz="7200" dirty="0" smtClean="0"/>
              <a:t> </a:t>
            </a:r>
            <a:r>
              <a:rPr lang="en-US" sz="7200" dirty="0" smtClean="0"/>
              <a:t>can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3717032"/>
            <a:ext cx="8712968" cy="3024336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мочь				 уметь </a:t>
            </a:r>
          </a:p>
          <a:p>
            <a:r>
              <a:rPr lang="ru-RU" sz="1600" dirty="0" smtClean="0">
                <a:solidFill>
                  <a:schemeClr val="tx1"/>
                </a:solidFill>
              </a:rPr>
              <a:t>Созвездие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                                                                   </a:t>
            </a:r>
            <a:r>
              <a:rPr lang="ru-RU" sz="1600" dirty="0" smtClean="0">
                <a:solidFill>
                  <a:schemeClr val="tx1"/>
                </a:solidFill>
              </a:rPr>
              <a:t>созвездие-</a:t>
            </a:r>
            <a:r>
              <a:rPr lang="ru-RU" sz="1600" dirty="0" err="1" smtClean="0">
                <a:solidFill>
                  <a:schemeClr val="tx1"/>
                </a:solidFill>
              </a:rPr>
              <a:t>россия.рф</a:t>
            </a:r>
            <a:r>
              <a:rPr lang="ru-RU" dirty="0" smtClean="0">
                <a:solidFill>
                  <a:schemeClr val="tx1"/>
                </a:solidFill>
              </a:rPr>
              <a:t>                                                </a:t>
            </a:r>
          </a:p>
          <a:p>
            <a:endParaRPr lang="ru-RU" sz="1700" dirty="0">
              <a:solidFill>
                <a:schemeClr val="tx1"/>
              </a:solidFill>
            </a:endParaRPr>
          </a:p>
        </p:txBody>
      </p:sp>
      <p:sp>
        <p:nvSpPr>
          <p:cNvPr id="4" name="Стрелка вниз 3"/>
          <p:cNvSpPr/>
          <p:nvPr/>
        </p:nvSpPr>
        <p:spPr>
          <a:xfrm rot="2323579">
            <a:off x="3347864" y="2348880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 rot="19715032">
            <a:off x="5437824" y="2351861"/>
            <a:ext cx="434949" cy="94549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4149080"/>
            <a:ext cx="2274711" cy="17780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4673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0649"/>
            <a:ext cx="7920880" cy="3024335"/>
          </a:xfrm>
        </p:spPr>
        <p:txBody>
          <a:bodyPr>
            <a:normAutofit/>
          </a:bodyPr>
          <a:lstStyle/>
          <a:p>
            <a:r>
              <a:rPr lang="en-US" sz="6000" dirty="0"/>
              <a:t>c</a:t>
            </a:r>
            <a:r>
              <a:rPr lang="en-US" sz="6000" dirty="0" smtClean="0"/>
              <a:t>an\could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717032"/>
            <a:ext cx="8496944" cy="3024336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r>
              <a:rPr lang="ru-RU" sz="2400" dirty="0" smtClean="0">
                <a:solidFill>
                  <a:schemeClr val="tx1"/>
                </a:solidFill>
              </a:rPr>
              <a:t>в настоящем времени                     в прошедшем времени и</a:t>
            </a:r>
          </a:p>
          <a:p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                                                                  сослагательном наклонении</a:t>
            </a:r>
          </a:p>
          <a:p>
            <a:endParaRPr lang="ru-RU" sz="2400" dirty="0">
              <a:solidFill>
                <a:schemeClr val="tx1"/>
              </a:solidFill>
            </a:endParaRPr>
          </a:p>
          <a:p>
            <a:endParaRPr lang="ru-RU" sz="2400" dirty="0" smtClean="0">
              <a:solidFill>
                <a:schemeClr val="tx1"/>
              </a:solidFill>
            </a:endParaRPr>
          </a:p>
          <a:p>
            <a:endParaRPr lang="ru-RU" sz="2400" dirty="0">
              <a:solidFill>
                <a:schemeClr val="tx1"/>
              </a:solidFill>
            </a:endParaRPr>
          </a:p>
          <a:p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      созвездие-</a:t>
            </a:r>
            <a:r>
              <a:rPr lang="ru-RU" sz="1600" dirty="0" err="1" smtClean="0">
                <a:solidFill>
                  <a:schemeClr val="tx1"/>
                </a:solidFill>
              </a:rPr>
              <a:t>россия.рф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 rot="1564254">
            <a:off x="2987824" y="2564904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20023469">
            <a:off x="5852884" y="2545362"/>
            <a:ext cx="421615" cy="108680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28069" flipH="1" flipV="1">
            <a:off x="2016764" y="4957129"/>
            <a:ext cx="1924874" cy="1706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3902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990656" cy="2304255"/>
          </a:xfrm>
        </p:spPr>
        <p:txBody>
          <a:bodyPr>
            <a:normAutofit/>
          </a:bodyPr>
          <a:lstStyle/>
          <a:p>
            <a:r>
              <a:rPr lang="ru-RU" sz="6000" dirty="0" smtClean="0"/>
              <a:t>Примеры: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924944"/>
            <a:ext cx="8712968" cy="3816424"/>
          </a:xfrm>
        </p:spPr>
        <p:txBody>
          <a:bodyPr>
            <a:normAutofit fontScale="85000" lnSpcReduction="10000"/>
          </a:bodyPr>
          <a:lstStyle/>
          <a:p>
            <a:r>
              <a:rPr lang="en-US" sz="4100" dirty="0" smtClean="0">
                <a:solidFill>
                  <a:schemeClr val="tx1"/>
                </a:solidFill>
              </a:rPr>
              <a:t>I can dance – </a:t>
            </a:r>
            <a:r>
              <a:rPr lang="ru-RU" sz="4100" dirty="0" smtClean="0">
                <a:solidFill>
                  <a:schemeClr val="tx1"/>
                </a:solidFill>
              </a:rPr>
              <a:t>Я умею танцевать</a:t>
            </a:r>
          </a:p>
          <a:p>
            <a:endParaRPr lang="ru-RU" sz="4100" dirty="0" smtClean="0">
              <a:solidFill>
                <a:schemeClr val="tx1"/>
              </a:solidFill>
            </a:endParaRPr>
          </a:p>
          <a:p>
            <a:r>
              <a:rPr lang="en-US" sz="4100" dirty="0" smtClean="0">
                <a:solidFill>
                  <a:schemeClr val="tx1"/>
                </a:solidFill>
              </a:rPr>
              <a:t>I could play football -</a:t>
            </a:r>
            <a:r>
              <a:rPr lang="ru-RU" sz="4100" dirty="0" smtClean="0">
                <a:solidFill>
                  <a:schemeClr val="tx1"/>
                </a:solidFill>
              </a:rPr>
              <a:t>Я мог играть в футбол</a:t>
            </a: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r>
              <a:rPr lang="ru-RU" dirty="0" smtClean="0">
                <a:solidFill>
                  <a:schemeClr val="tx1"/>
                </a:solidFill>
              </a:rPr>
              <a:t>                                                         </a:t>
            </a:r>
          </a:p>
          <a:p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                                                                                  </a:t>
            </a:r>
            <a:r>
              <a:rPr lang="ru-RU" sz="1600" dirty="0" smtClean="0">
                <a:solidFill>
                  <a:schemeClr val="tx1"/>
                </a:solidFill>
              </a:rPr>
              <a:t>созвездие-</a:t>
            </a:r>
            <a:r>
              <a:rPr lang="ru-RU" sz="1600" dirty="0" err="1" smtClean="0">
                <a:solidFill>
                  <a:schemeClr val="tx1"/>
                </a:solidFill>
              </a:rPr>
              <a:t>россия.рф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470911" y="5058751"/>
            <a:ext cx="2094708" cy="16897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15798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88641"/>
            <a:ext cx="8208912" cy="2376263"/>
          </a:xfrm>
        </p:spPr>
        <p:txBody>
          <a:bodyPr/>
          <a:lstStyle/>
          <a:p>
            <a:r>
              <a:rPr lang="ru-RU" dirty="0" smtClean="0"/>
              <a:t>Особенности глагола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sz="7200" dirty="0" err="1" smtClean="0"/>
              <a:t>са</a:t>
            </a:r>
            <a:r>
              <a:rPr lang="en-US" sz="7200" dirty="0" smtClean="0"/>
              <a:t>n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717032"/>
            <a:ext cx="8496944" cy="2952328"/>
          </a:xfrm>
        </p:spPr>
        <p:txBody>
          <a:bodyPr>
            <a:normAutofit fontScale="92500" lnSpcReduction="20000"/>
          </a:bodyPr>
          <a:lstStyle/>
          <a:p>
            <a:r>
              <a:rPr lang="en-US" sz="3900" dirty="0" smtClean="0">
                <a:solidFill>
                  <a:schemeClr val="tx1"/>
                </a:solidFill>
              </a:rPr>
              <a:t>1.</a:t>
            </a:r>
            <a:r>
              <a:rPr lang="ru-RU" sz="3900" dirty="0" smtClean="0">
                <a:solidFill>
                  <a:schemeClr val="tx1"/>
                </a:solidFill>
              </a:rPr>
              <a:t>В третьем лице не добавляется </a:t>
            </a:r>
            <a:r>
              <a:rPr lang="en-US" sz="3900" dirty="0" smtClean="0">
                <a:solidFill>
                  <a:schemeClr val="tx1"/>
                </a:solidFill>
              </a:rPr>
              <a:t>-s-</a:t>
            </a:r>
          </a:p>
          <a:p>
            <a:r>
              <a:rPr lang="en-US" sz="3900" dirty="0" smtClean="0">
                <a:solidFill>
                  <a:schemeClr val="tx1"/>
                </a:solidFill>
              </a:rPr>
              <a:t>She\he\it can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endParaRPr lang="en-US" sz="1600" dirty="0" smtClean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        </a:t>
            </a:r>
          </a:p>
          <a:p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          </a:t>
            </a:r>
            <a:r>
              <a:rPr lang="ru-RU" sz="16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       </a:t>
            </a:r>
            <a:r>
              <a:rPr lang="en-US" sz="1600" dirty="0" smtClean="0">
                <a:solidFill>
                  <a:schemeClr val="tx1"/>
                </a:solidFill>
              </a:rPr>
              <a:t>c</a:t>
            </a:r>
            <a:r>
              <a:rPr lang="ru-RU" sz="1600" dirty="0" err="1" smtClean="0">
                <a:solidFill>
                  <a:schemeClr val="tx1"/>
                </a:solidFill>
              </a:rPr>
              <a:t>озвездие-россия.рф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971599" y="4291736"/>
            <a:ext cx="1800200" cy="2462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95063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88640"/>
            <a:ext cx="8062664" cy="5904655"/>
          </a:xfrm>
        </p:spPr>
        <p:txBody>
          <a:bodyPr>
            <a:normAutofit/>
          </a:bodyPr>
          <a:lstStyle/>
          <a:p>
            <a:r>
              <a:rPr lang="ru-RU" dirty="0" smtClean="0"/>
              <a:t>а)</a:t>
            </a:r>
            <a:r>
              <a:rPr lang="en-US" dirty="0" smtClean="0"/>
              <a:t>He can run very fast- </a:t>
            </a:r>
            <a:r>
              <a:rPr lang="ru-RU" dirty="0" smtClean="0"/>
              <a:t>он умеет бегать</a:t>
            </a:r>
            <a:r>
              <a:rPr lang="en-US" dirty="0"/>
              <a:t> </a:t>
            </a:r>
            <a:r>
              <a:rPr lang="ru-RU" dirty="0" smtClean="0"/>
              <a:t>очень быстро</a:t>
            </a:r>
            <a:r>
              <a:rPr lang="en-US" dirty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b)She can jump very high-</a:t>
            </a:r>
            <a:r>
              <a:rPr lang="ru-RU" dirty="0" smtClean="0"/>
              <a:t>Она умеет прыгать очень высоко</a:t>
            </a:r>
            <a:r>
              <a:rPr lang="en-US" dirty="0" smtClean="0"/>
              <a:t>.</a:t>
            </a:r>
            <a:br>
              <a:rPr lang="en-US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8104" y="5877272"/>
            <a:ext cx="3240360" cy="720080"/>
          </a:xfrm>
        </p:spPr>
        <p:txBody>
          <a:bodyPr>
            <a:normAutofit fontScale="92500"/>
          </a:bodyPr>
          <a:lstStyle/>
          <a:p>
            <a:endParaRPr lang="en-US" sz="1600" dirty="0"/>
          </a:p>
          <a:p>
            <a:r>
              <a:rPr lang="ru-RU" sz="1600" dirty="0" smtClean="0"/>
              <a:t>                           </a:t>
            </a:r>
            <a:r>
              <a:rPr lang="ru-RU" sz="1600" dirty="0" smtClean="0">
                <a:solidFill>
                  <a:schemeClr val="tx1"/>
                </a:solidFill>
              </a:rPr>
              <a:t>созвездие-</a:t>
            </a:r>
            <a:r>
              <a:rPr lang="ru-RU" sz="1600" dirty="0" err="1" smtClean="0">
                <a:solidFill>
                  <a:schemeClr val="tx1"/>
                </a:solidFill>
              </a:rPr>
              <a:t>россия.рф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420005" y="4520482"/>
            <a:ext cx="2783841" cy="2220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9526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7"/>
            <a:ext cx="7992888" cy="3456383"/>
          </a:xfrm>
        </p:spPr>
        <p:txBody>
          <a:bodyPr/>
          <a:lstStyle/>
          <a:p>
            <a:r>
              <a:rPr lang="ru-RU" dirty="0" smtClean="0"/>
              <a:t>2. Не требует частицы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to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573016"/>
            <a:ext cx="8640960" cy="3240360"/>
          </a:xfrm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tx1"/>
                </a:solidFill>
              </a:rPr>
              <a:t>We can read English books</a:t>
            </a:r>
          </a:p>
          <a:p>
            <a:endParaRPr lang="en-US" sz="4800" dirty="0">
              <a:solidFill>
                <a:schemeClr val="tx1"/>
              </a:solidFill>
            </a:endParaRPr>
          </a:p>
          <a:p>
            <a:endParaRPr lang="en-US" sz="4800" dirty="0" smtClean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                              </a:t>
            </a:r>
            <a:r>
              <a:rPr lang="ru-RU" sz="16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созвездие-</a:t>
            </a:r>
            <a:r>
              <a:rPr lang="ru-RU" sz="1600" dirty="0" err="1" smtClean="0">
                <a:solidFill>
                  <a:schemeClr val="tx1"/>
                </a:solidFill>
              </a:rPr>
              <a:t>россия.рф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55576" y="4203972"/>
            <a:ext cx="2592288" cy="25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29958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260649"/>
            <a:ext cx="8568952" cy="2664295"/>
          </a:xfrm>
        </p:spPr>
        <p:txBody>
          <a:bodyPr>
            <a:normAutofit/>
          </a:bodyPr>
          <a:lstStyle/>
          <a:p>
            <a:r>
              <a:rPr lang="ru-RU" dirty="0" smtClean="0"/>
              <a:t>3. Не требует вспомогательного глагола в вопросительных и отрицательных предложениях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140968"/>
            <a:ext cx="8280920" cy="3600400"/>
          </a:xfrm>
        </p:spPr>
        <p:txBody>
          <a:bodyPr>
            <a:normAutofit fontScale="92500" lnSpcReduction="10000"/>
          </a:bodyPr>
          <a:lstStyle/>
          <a:p>
            <a:endParaRPr lang="ru-RU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Can they take your ball?</a:t>
            </a:r>
            <a:r>
              <a:rPr lang="ru-RU" dirty="0" smtClean="0">
                <a:solidFill>
                  <a:schemeClr val="tx1"/>
                </a:solidFill>
              </a:rPr>
              <a:t>-Они могут взять твой мяч?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ru-RU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You cannot lie me- </a:t>
            </a:r>
            <a:r>
              <a:rPr lang="ru-RU" dirty="0" smtClean="0">
                <a:solidFill>
                  <a:schemeClr val="tx1"/>
                </a:solidFill>
              </a:rPr>
              <a:t>Ты не можешь обманывать меня.</a:t>
            </a:r>
          </a:p>
          <a:p>
            <a:endParaRPr lang="ru-RU" sz="1600" dirty="0">
              <a:solidFill>
                <a:schemeClr val="tx1"/>
              </a:solidFill>
            </a:endParaRPr>
          </a:p>
          <a:p>
            <a:r>
              <a:rPr lang="ru-RU" sz="1600" dirty="0" smtClean="0">
                <a:solidFill>
                  <a:schemeClr val="tx1"/>
                </a:solidFill>
              </a:rPr>
              <a:t>                                                                                                     </a:t>
            </a:r>
          </a:p>
          <a:p>
            <a:r>
              <a:rPr lang="ru-RU" sz="1600" dirty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                                                                                                                                   созвездие-</a:t>
            </a:r>
            <a:r>
              <a:rPr lang="ru-RU" sz="1600" dirty="0" err="1" smtClean="0">
                <a:solidFill>
                  <a:schemeClr val="tx1"/>
                </a:solidFill>
              </a:rPr>
              <a:t>россия.рф</a:t>
            </a:r>
            <a:endParaRPr lang="ru-RU" sz="16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36489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209</Words>
  <Application>Microsoft Office PowerPoint</Application>
  <PresentationFormat>Экран (4:3)</PresentationFormat>
  <Paragraphs>74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Разговорный английский язык</vt:lpstr>
      <vt:lpstr> Модальный глагол can</vt:lpstr>
      <vt:lpstr> can</vt:lpstr>
      <vt:lpstr>can\could</vt:lpstr>
      <vt:lpstr>Примеры:</vt:lpstr>
      <vt:lpstr>Особенности глагола  саn</vt:lpstr>
      <vt:lpstr>а)He can run very fast- он умеет бегать очень быстро.  b)She can jump very high-Она умеет прыгать очень высоко. </vt:lpstr>
      <vt:lpstr>2. Не требует частицы  to</vt:lpstr>
      <vt:lpstr>3. Не требует вспомогательного глагола в вопросительных и отрицательных предложениях</vt:lpstr>
      <vt:lpstr> Отрицание с глаголом can/could  can + not = can’t  could + not = couldn’t  </vt:lpstr>
      <vt:lpstr>Проверь себя: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Разговорный английский язык</dc:title>
  <dc:creator>45</dc:creator>
  <cp:lastModifiedBy>Лариса</cp:lastModifiedBy>
  <cp:revision>34</cp:revision>
  <dcterms:created xsi:type="dcterms:W3CDTF">2019-02-09T07:56:10Z</dcterms:created>
  <dcterms:modified xsi:type="dcterms:W3CDTF">2019-02-11T07:37:02Z</dcterms:modified>
</cp:coreProperties>
</file>